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89" r:id="rId2"/>
    <p:sldId id="277" r:id="rId3"/>
    <p:sldId id="301" r:id="rId4"/>
    <p:sldId id="278" r:id="rId5"/>
    <p:sldId id="257" r:id="rId6"/>
    <p:sldId id="310" r:id="rId7"/>
    <p:sldId id="258" r:id="rId8"/>
    <p:sldId id="259" r:id="rId9"/>
    <p:sldId id="280" r:id="rId10"/>
    <p:sldId id="260" r:id="rId11"/>
    <p:sldId id="261" r:id="rId12"/>
    <p:sldId id="262" r:id="rId13"/>
    <p:sldId id="263" r:id="rId14"/>
    <p:sldId id="291" r:id="rId15"/>
    <p:sldId id="281" r:id="rId16"/>
    <p:sldId id="264" r:id="rId17"/>
    <p:sldId id="286" r:id="rId18"/>
    <p:sldId id="265" r:id="rId19"/>
    <p:sldId id="299" r:id="rId20"/>
    <p:sldId id="297" r:id="rId21"/>
    <p:sldId id="298" r:id="rId22"/>
    <p:sldId id="295" r:id="rId23"/>
    <p:sldId id="266" r:id="rId24"/>
    <p:sldId id="282" r:id="rId25"/>
    <p:sldId id="283" r:id="rId26"/>
    <p:sldId id="284" r:id="rId27"/>
    <p:sldId id="285" r:id="rId28"/>
    <p:sldId id="292" r:id="rId29"/>
    <p:sldId id="270" r:id="rId30"/>
    <p:sldId id="267" r:id="rId31"/>
    <p:sldId id="268" r:id="rId32"/>
    <p:sldId id="269" r:id="rId33"/>
    <p:sldId id="287" r:id="rId34"/>
    <p:sldId id="296" r:id="rId35"/>
    <p:sldId id="271" r:id="rId36"/>
    <p:sldId id="272" r:id="rId37"/>
    <p:sldId id="311" r:id="rId38"/>
    <p:sldId id="273" r:id="rId39"/>
    <p:sldId id="274" r:id="rId40"/>
    <p:sldId id="275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28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0608" autoAdjust="0"/>
  </p:normalViewPr>
  <p:slideViewPr>
    <p:cSldViewPr snapToGrid="0">
      <p:cViewPr>
        <p:scale>
          <a:sx n="50" d="100"/>
          <a:sy n="50" d="100"/>
        </p:scale>
        <p:origin x="93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BC7B-BBC1-4383-A226-3E893B7E5869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1D1C7-9072-461A-BD5A-255AB8999C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62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1D1C7-9072-461A-BD5A-255AB8999C13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74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1D1C7-9072-461A-BD5A-255AB8999C13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7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31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16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38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17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04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8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86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42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2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90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19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4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93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44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20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4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638BE-8843-49F7-83F7-00086564C6AF}" type="datetimeFigureOut">
              <a:rPr lang="en-IN" smtClean="0"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D986E9-CA3F-4239-B4B0-B829DC1E1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3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youtu.be/M6R68nqa38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35B71-D5AF-4CFC-91B4-B9ABF56DF734}"/>
              </a:ext>
            </a:extLst>
          </p:cNvPr>
          <p:cNvSpPr/>
          <p:nvPr/>
        </p:nvSpPr>
        <p:spPr>
          <a:xfrm>
            <a:off x="649135" y="2977244"/>
            <a:ext cx="8839200" cy="110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DAV PUBLIC SCHOOL,POKHARIPUT,BHUBANESWAR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5C4E7A-9554-4E0B-960A-C1B640E17227}"/>
              </a:ext>
            </a:extLst>
          </p:cNvPr>
          <p:cNvSpPr/>
          <p:nvPr/>
        </p:nvSpPr>
        <p:spPr>
          <a:xfrm>
            <a:off x="1221619" y="5435600"/>
            <a:ext cx="7750629" cy="92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DERARTMENT OF MATHEMATICS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B0E6F7-20BD-489A-A721-D435222D56A3}"/>
              </a:ext>
            </a:extLst>
          </p:cNvPr>
          <p:cNvSpPr/>
          <p:nvPr/>
        </p:nvSpPr>
        <p:spPr>
          <a:xfrm>
            <a:off x="10345233" y="1153886"/>
            <a:ext cx="1494971" cy="8055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CLASS-IX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00C632C-B048-4AA1-A984-C04480357402}"/>
              </a:ext>
            </a:extLst>
          </p:cNvPr>
          <p:cNvSpPr/>
          <p:nvPr/>
        </p:nvSpPr>
        <p:spPr>
          <a:xfrm>
            <a:off x="10851330" y="2191659"/>
            <a:ext cx="482775" cy="11067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FB637E7-A17F-4D8E-9D35-8B7E64E0AC8C}"/>
              </a:ext>
            </a:extLst>
          </p:cNvPr>
          <p:cNvSpPr/>
          <p:nvPr/>
        </p:nvSpPr>
        <p:spPr>
          <a:xfrm>
            <a:off x="10113004" y="3530600"/>
            <a:ext cx="2067936" cy="217351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Agency FB" panose="020B0503020202020204" pitchFamily="34" charset="0"/>
              </a:rPr>
              <a:t>MATHS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DA5DBD-DD54-4D4C-81BE-A1B72DF9C7AD}"/>
              </a:ext>
            </a:extLst>
          </p:cNvPr>
          <p:cNvSpPr/>
          <p:nvPr/>
        </p:nvSpPr>
        <p:spPr>
          <a:xfrm>
            <a:off x="10595429" y="5936344"/>
            <a:ext cx="1123550" cy="9216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A1332-8BCF-44DF-B4A6-8B3FEDADF4B0}"/>
              </a:ext>
            </a:extLst>
          </p:cNvPr>
          <p:cNvSpPr/>
          <p:nvPr/>
        </p:nvSpPr>
        <p:spPr>
          <a:xfrm flipV="1">
            <a:off x="1165222" y="852717"/>
            <a:ext cx="7807026" cy="110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265A4-0B9F-48C8-A9B0-4C1A27C440CF}"/>
              </a:ext>
            </a:extLst>
          </p:cNvPr>
          <p:cNvSpPr txBox="1"/>
          <p:nvPr/>
        </p:nvSpPr>
        <p:spPr>
          <a:xfrm>
            <a:off x="2024743" y="1152853"/>
            <a:ext cx="654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DAV INSTITUTIONS ,ODISHA ZONE-1</a:t>
            </a:r>
          </a:p>
        </p:txBody>
      </p:sp>
    </p:spTree>
    <p:extLst>
      <p:ext uri="{BB962C8B-B14F-4D97-AF65-F5344CB8AC3E}">
        <p14:creationId xmlns:p14="http://schemas.microsoft.com/office/powerpoint/2010/main" val="104421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0711-6613-47FA-9897-4D23ED57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latin typeface="+mn-lt"/>
              </a:rPr>
              <a:t>How many rational numbers lies between two rational </a:t>
            </a:r>
            <a:r>
              <a:rPr lang="en-IN" sz="3600" dirty="0" err="1">
                <a:latin typeface="+mn-lt"/>
              </a:rPr>
              <a:t>nos</a:t>
            </a:r>
            <a:r>
              <a:rPr lang="en-IN" sz="3600" dirty="0">
                <a:latin typeface="+mn-lt"/>
              </a:rPr>
              <a:t>?</a:t>
            </a:r>
            <a:br>
              <a:rPr lang="en-IN" sz="3600" dirty="0">
                <a:latin typeface="+mn-lt"/>
              </a:rPr>
            </a:br>
            <a:r>
              <a:rPr lang="en-IN" sz="3600" dirty="0">
                <a:latin typeface="+mn-lt"/>
              </a:rPr>
              <a:t>Ans. There are infinitely many rational numbers between any two given rational numbers</a:t>
            </a:r>
            <a:r>
              <a:rPr lang="en-IN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CC32D-561C-462E-83E6-46324157F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23310"/>
                <a:ext cx="10515600" cy="21163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how??</a:t>
                </a: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a rational number between two rational numbers(a and b),we can add a and b and divide the sum by 2,that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𝑙𝑖𝑒𝑠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𝑏𝑒𝑡𝑤𝑒𝑒𝑛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 rational nos. between 1 and 2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,…….</m:t>
                    </m:r>
                  </m:oMath>
                </a14:m>
                <a:endParaRPr lang="en-I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b="0" dirty="0"/>
              </a:p>
              <a:p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CC32D-561C-462E-83E6-46324157F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23310"/>
                <a:ext cx="10515600" cy="2116308"/>
              </a:xfrm>
              <a:blipFill>
                <a:blip r:embed="rId2"/>
                <a:stretch>
                  <a:fillRect l="-464" t="-40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72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D806-6242-43DA-BB41-49669721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There is another way too to find rational nos. between two rational numbers.</a:t>
            </a:r>
            <a:br>
              <a:rPr lang="en-IN" dirty="0"/>
            </a:b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AA67-B94A-4BB0-8A8E-5B7A61C69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question is to find five rational nos. between 1 and 2.</a:t>
                </a: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we want five numbers ,we write 1 and 2 as rational nos. with denominator 5+1,i.e.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2=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nos.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I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else try to make the denominators equivalent.</a:t>
                </a: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Like,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𝑛𝑜𝑠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𝑎𝑟𝑒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,…..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I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AA67-B94A-4BB0-8A8E-5B7A61C69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1256" r="-5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99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D8A6-EE79-4DDC-9432-F560D7F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671"/>
          </a:xfrm>
        </p:spPr>
        <p:txBody>
          <a:bodyPr/>
          <a:lstStyle/>
          <a:p>
            <a:r>
              <a:rPr lang="en-IN" dirty="0"/>
              <a:t>WORKSHEET:1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5F0B1-3FC1-4F6B-9A02-275D5CB54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71700"/>
                <a:ext cx="8596668" cy="3869662"/>
              </a:xfrm>
            </p:spPr>
            <p:txBody>
              <a:bodyPr/>
              <a:lstStyle/>
              <a:p>
                <a:r>
                  <a:rPr lang="en-IN" sz="2800" dirty="0"/>
                  <a:t>Is 0 a rational number ? justify.</a:t>
                </a:r>
              </a:p>
              <a:p>
                <a:r>
                  <a:rPr lang="en-IN" sz="2800" dirty="0"/>
                  <a:t>Find six rational numbers between 3 and 4.</a:t>
                </a:r>
              </a:p>
              <a:p>
                <a:r>
                  <a:rPr lang="en-IN" sz="2800" dirty="0"/>
                  <a:t>Find five rational numbers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𝑎𝑛𝑑</m:t>
                    </m:r>
                    <m:f>
                      <m:f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IN" sz="2800" b="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5F0B1-3FC1-4F6B-9A02-275D5CB54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71700"/>
                <a:ext cx="8596668" cy="3869662"/>
              </a:xfrm>
              <a:blipFill>
                <a:blip r:embed="rId2"/>
                <a:stretch>
                  <a:fillRect l="-851" t="-1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7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E8A0-41DA-4E71-952A-7F15B2DB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IRRATIONAL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01881-8EA9-47F1-BF8D-BE40ADEE5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14501"/>
                <a:ext cx="8596668" cy="4326862"/>
              </a:xfrm>
            </p:spPr>
            <p:txBody>
              <a:bodyPr>
                <a:normAutofit/>
              </a:bodyPr>
              <a:lstStyle/>
              <a:p>
                <a:r>
                  <a:rPr lang="en-IN" sz="2000" dirty="0"/>
                  <a:t>A number s is called </a:t>
                </a:r>
                <a:r>
                  <a:rPr lang="en-IN" sz="2000" dirty="0">
                    <a:solidFill>
                      <a:srgbClr val="0070C0"/>
                    </a:solidFill>
                  </a:rPr>
                  <a:t>irrational</a:t>
                </a:r>
                <a:r>
                  <a:rPr lang="en-IN" sz="2000" dirty="0"/>
                  <a:t>, if it cannot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IN" sz="2000" b="0" dirty="0">
                  <a:ea typeface="Cambria Math" panose="02040503050406030204" pitchFamily="18" charset="0"/>
                </a:endParaRPr>
              </a:p>
              <a:p>
                <a:r>
                  <a:rPr lang="en-IN" sz="2000" dirty="0"/>
                  <a:t>As we know there are infinitely many rational numbers ,in turn that are also infinitely many  irrational numbers too.</a:t>
                </a:r>
              </a:p>
              <a:p>
                <a:r>
                  <a:rPr lang="en-IN" sz="2000" dirty="0"/>
                  <a:t>Now the collection of rational and irrational numbers are known as  </a:t>
                </a:r>
                <a:r>
                  <a:rPr lang="en-IN" sz="2000" dirty="0">
                    <a:solidFill>
                      <a:schemeClr val="accent5"/>
                    </a:solidFill>
                  </a:rPr>
                  <a:t>REAL NUMBERS(R)</a:t>
                </a:r>
              </a:p>
              <a:p>
                <a:r>
                  <a:rPr lang="en-IN" sz="2000" dirty="0"/>
                  <a:t>Therefore, a real number is either rational or irrational. So, every real number is represented by a unique point on the number line.</a:t>
                </a:r>
              </a:p>
              <a:p>
                <a:r>
                  <a:rPr lang="en-IN" sz="2000" dirty="0"/>
                  <a:t>Also, every point on the number line represents a unique real number known as real number line.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01881-8EA9-47F1-BF8D-BE40ADEE5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14501"/>
                <a:ext cx="8596668" cy="4326862"/>
              </a:xfrm>
              <a:blipFill>
                <a:blip r:embed="rId2"/>
                <a:stretch>
                  <a:fillRect l="-284" t="-845" r="-15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02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9A94-5EB8-4B6C-B3D1-6AABD351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DIFFERENCE BETWEEN RATIONAL AND IRRATIONAL NUMBERS</a:t>
            </a:r>
          </a:p>
        </p:txBody>
      </p:sp>
      <p:pic>
        <p:nvPicPr>
          <p:cNvPr id="5122" name="Picture 2" descr="What is the Difference Between Rational and Irrational Numbers ...">
            <a:extLst>
              <a:ext uri="{FF2B5EF4-FFF2-40B4-BE49-F238E27FC236}">
                <a16:creationId xmlns:a16="http://schemas.microsoft.com/office/drawing/2014/main" id="{4E93DE65-9B95-43ED-A633-5F991C70A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" y="1750786"/>
            <a:ext cx="9874239" cy="51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4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he Venn diagram shows different numbering systems | Teaching ...">
            <a:extLst>
              <a:ext uri="{FF2B5EF4-FFF2-40B4-BE49-F238E27FC236}">
                <a16:creationId xmlns:a16="http://schemas.microsoft.com/office/drawing/2014/main" id="{326D4F51-926F-434C-A589-9C26F2047D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5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6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B1DA-0A26-40B3-A150-CC8BC384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20" y="261256"/>
            <a:ext cx="8596668" cy="1215781"/>
          </a:xfrm>
        </p:spPr>
        <p:txBody>
          <a:bodyPr/>
          <a:lstStyle/>
          <a:p>
            <a:r>
              <a:rPr lang="en-IN" dirty="0"/>
              <a:t>Representing irrational numbers on the number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FA26AE-4F3A-49D9-9813-CFA5A61794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77038"/>
                <a:ext cx="8596668" cy="28191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dirty="0"/>
                  <a:t>Can use Pythagoras theorem to represent irrationals on the number line.</a:t>
                </a:r>
              </a:p>
              <a:p>
                <a:r>
                  <a:rPr lang="en-IN" dirty="0"/>
                  <a:t>Onto the number line take the vertex O coincides with zero.</a:t>
                </a:r>
              </a:p>
              <a:p>
                <a:r>
                  <a:rPr lang="en-IN" dirty="0"/>
                  <a:t>Take OA as 1 unit in length and OB as 1 unit, then by Pythagoras theorem OB=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IN" dirty="0"/>
                  <a:t>=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dirty="0"/>
                  <a:t>.</a:t>
                </a:r>
              </a:p>
              <a:p>
                <a:r>
                  <a:rPr lang="en-IN" dirty="0"/>
                  <a:t>Using compass with centre O and radius OB, draw an arc intersecting the number line at the point P. Then P corresponds to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dirty="0"/>
                  <a:t> on the number line.</a:t>
                </a:r>
              </a:p>
              <a:p>
                <a:r>
                  <a:rPr lang="en-IN" dirty="0"/>
                  <a:t>Similarly,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IN" dirty="0"/>
                  <a:t> can be represented on the </a:t>
                </a:r>
                <a:r>
                  <a:rPr lang="en-IN" dirty="0" err="1"/>
                  <a:t>no.line</a:t>
                </a:r>
                <a:r>
                  <a:rPr lang="en-IN" dirty="0"/>
                  <a:t> by taking the base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IN" dirty="0"/>
                  <a:t>units and perpendicular 1 unit.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FA26AE-4F3A-49D9-9813-CFA5A61794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77038"/>
                <a:ext cx="8596668" cy="2819192"/>
              </a:xfrm>
              <a:blipFill>
                <a:blip r:embed="rId2"/>
                <a:stretch>
                  <a:fillRect l="-142" t="-2160" r="-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Representation of Irrational Numbers on The Number Line | √2 on ...">
            <a:extLst>
              <a:ext uri="{FF2B5EF4-FFF2-40B4-BE49-F238E27FC236}">
                <a16:creationId xmlns:a16="http://schemas.microsoft.com/office/drawing/2014/main" id="{A69A7ADA-A3E5-4E06-A9C8-6B8AD8D1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57" y="4296230"/>
            <a:ext cx="6502399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7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umber system school ppt ninth class">
            <a:extLst>
              <a:ext uri="{FF2B5EF4-FFF2-40B4-BE49-F238E27FC236}">
                <a16:creationId xmlns:a16="http://schemas.microsoft.com/office/drawing/2014/main" id="{BBD5C35F-20BE-4EBC-B0D8-710EDB8026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90" b="42619"/>
          <a:stretch/>
        </p:blipFill>
        <p:spPr bwMode="auto">
          <a:xfrm>
            <a:off x="0" y="-2824842"/>
            <a:ext cx="9289142" cy="67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CERT Class 9 Maths Lab Manual - Construct a Square Root Spiral ...">
            <a:extLst>
              <a:ext uri="{FF2B5EF4-FFF2-40B4-BE49-F238E27FC236}">
                <a16:creationId xmlns:a16="http://schemas.microsoft.com/office/drawing/2014/main" id="{58982CE3-4387-4347-83AA-C2B455403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 bwMode="auto">
          <a:xfrm>
            <a:off x="1" y="3935186"/>
            <a:ext cx="9289141" cy="29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2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A6C7-D4D0-429C-B597-B9CD6B25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Another way to represent irrationals on the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C8DBD-EF1F-48ED-B897-810B2589D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5105" y="1930400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/>
                  <a:t>Show how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IN" dirty="0"/>
                  <a:t> can be represented on the number line.</a:t>
                </a:r>
              </a:p>
              <a:p>
                <a:r>
                  <a:rPr lang="en-IN" dirty="0"/>
                  <a:t>Draw a line segment AB=5 cm. </a:t>
                </a:r>
              </a:p>
              <a:p>
                <a:r>
                  <a:rPr lang="en-IN" dirty="0"/>
                  <a:t>From B, mark BC=1 cm.</a:t>
                </a:r>
              </a:p>
              <a:p>
                <a:r>
                  <a:rPr lang="en-IN" dirty="0"/>
                  <a:t>Now, draw the perpendicular bisector of AC and mark the bisector point as O.</a:t>
                </a:r>
              </a:p>
              <a:p>
                <a:r>
                  <a:rPr lang="en-IN" dirty="0"/>
                  <a:t>Draw a semicircle taking OA as radius.</a:t>
                </a:r>
              </a:p>
              <a:p>
                <a:r>
                  <a:rPr lang="en-IN" dirty="0"/>
                  <a:t>Draw a line perpendicular to AC through B and intersecting the semi circle at D. Then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=√5</m:t>
                    </m:r>
                  </m:oMath>
                </a14:m>
                <a:r>
                  <a:rPr lang="en-IN" dirty="0"/>
                  <a:t> units.</a:t>
                </a:r>
              </a:p>
              <a:p>
                <a:r>
                  <a:rPr lang="en-IN" dirty="0"/>
                  <a:t>Now draw a no. line and cut an arc length of BD from 0, which represents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√5</m:t>
                    </m:r>
                  </m:oMath>
                </a14:m>
                <a:r>
                  <a:rPr lang="en-IN" dirty="0"/>
                  <a:t> on the no. line.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C8DBD-EF1F-48ED-B897-810B2589D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105" y="1930400"/>
                <a:ext cx="8596668" cy="3880773"/>
              </a:xfrm>
              <a:blipFill>
                <a:blip r:embed="rId2"/>
                <a:stretch>
                  <a:fillRect l="-567" t="-3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Murderous Maths: Square Roots without a calculator!">
            <a:extLst>
              <a:ext uri="{FF2B5EF4-FFF2-40B4-BE49-F238E27FC236}">
                <a16:creationId xmlns:a16="http://schemas.microsoft.com/office/drawing/2014/main" id="{CA7521CC-A587-418F-A896-4372A3BD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49829"/>
            <a:ext cx="3425371" cy="19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4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7A96-9798-47EC-A289-D7279871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2017"/>
            <a:ext cx="8596668" cy="395934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Root Spiral</a:t>
            </a: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 or “Wheel of </a:t>
            </a:r>
            <a:r>
              <a:rPr lang="en-I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Theodorus</a:t>
            </a: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or 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“Einstein 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Spiral</a:t>
            </a: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I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Wurzel</a:t>
            </a: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Spirale</a:t>
            </a: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) is a very interesting geometrical structure, in which the 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roots</a:t>
            </a: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 all </a:t>
            </a: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numbers have a clear defined spatial orientation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16206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MBERNUMBER&#10;SYSTEMSYSTEM&#10;The mysterious world of numbers…&#10;22&#10; ">
            <a:extLst>
              <a:ext uri="{FF2B5EF4-FFF2-40B4-BE49-F238E27FC236}">
                <a16:creationId xmlns:a16="http://schemas.microsoft.com/office/drawing/2014/main" id="{FFC7F882-481E-4EDC-A6D2-DEA523EE9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459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AE51B-61E4-47A7-851F-F05E16910E3E}"/>
              </a:ext>
            </a:extLst>
          </p:cNvPr>
          <p:cNvSpPr/>
          <p:nvPr/>
        </p:nvSpPr>
        <p:spPr>
          <a:xfrm>
            <a:off x="1866900" y="5848350"/>
            <a:ext cx="701040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PREPARED BY PRITI PARIMITA DAS</a:t>
            </a:r>
          </a:p>
        </p:txBody>
      </p:sp>
    </p:spTree>
    <p:extLst>
      <p:ext uri="{BB962C8B-B14F-4D97-AF65-F5344CB8AC3E}">
        <p14:creationId xmlns:p14="http://schemas.microsoft.com/office/powerpoint/2010/main" val="128513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he Nautilus shell spiral as a golden spiral">
            <a:extLst>
              <a:ext uri="{FF2B5EF4-FFF2-40B4-BE49-F238E27FC236}">
                <a16:creationId xmlns:a16="http://schemas.microsoft.com/office/drawing/2014/main" id="{CDD0F3CF-7607-468F-BFC6-3080EB94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07361" y="2529338"/>
            <a:ext cx="177165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34F4D0-DFC0-47AC-A817-9511694EB3F1}"/>
              </a:ext>
            </a:extLst>
          </p:cNvPr>
          <p:cNvSpPr/>
          <p:nvPr/>
        </p:nvSpPr>
        <p:spPr>
          <a:xfrm>
            <a:off x="9519557" y="1"/>
            <a:ext cx="267244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 INTEGRATION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9562C-4EC1-4E39-A9AB-37E876A39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" y="59641"/>
            <a:ext cx="8675915" cy="6150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B57E9-7DF6-4085-BCCE-A503FD116AAE}"/>
              </a:ext>
            </a:extLst>
          </p:cNvPr>
          <p:cNvSpPr txBox="1"/>
          <p:nvPr/>
        </p:nvSpPr>
        <p:spPr>
          <a:xfrm>
            <a:off x="2171700" y="6275139"/>
            <a:ext cx="59245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https://youtu.be/M6R68nqa38A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0818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3773-1070-4339-9C6A-371D85CF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618978"/>
            <a:ext cx="8655024" cy="1311422"/>
          </a:xfrm>
        </p:spPr>
        <p:txBody>
          <a:bodyPr/>
          <a:lstStyle/>
          <a:p>
            <a:r>
              <a:rPr lang="en-IN" dirty="0"/>
              <a:t>              ART INTEGRATION</a:t>
            </a:r>
          </a:p>
        </p:txBody>
      </p:sp>
      <p:pic>
        <p:nvPicPr>
          <p:cNvPr id="3074" name="Picture 2" descr="23 Best Pythagorean theorem spiral images | Pythagorean theorem ...">
            <a:extLst>
              <a:ext uri="{FF2B5EF4-FFF2-40B4-BE49-F238E27FC236}">
                <a16:creationId xmlns:a16="http://schemas.microsoft.com/office/drawing/2014/main" id="{6061D9C1-2230-4688-8CA1-87E0D2CB4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0"/>
          <a:stretch/>
        </p:blipFill>
        <p:spPr bwMode="auto">
          <a:xfrm>
            <a:off x="-1" y="1533379"/>
            <a:ext cx="9917723" cy="53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9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5D4C-6832-4EF0-87F5-204AFFA5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55471"/>
            <a:ext cx="8596668" cy="3085891"/>
          </a:xfrm>
        </p:spPr>
        <p:txBody>
          <a:bodyPr>
            <a:normAutofit/>
          </a:bodyPr>
          <a:lstStyle/>
          <a:p>
            <a:r>
              <a:rPr lang="en-IN" sz="2400" dirty="0"/>
              <a:t>Locate square root of 2,3,5,6,7 on the number line.</a:t>
            </a:r>
          </a:p>
          <a:p>
            <a:r>
              <a:rPr lang="en-IN" sz="2400" dirty="0"/>
              <a:t>Construct the square root spiral till square root of 10.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9BFD5-4A81-449E-B33A-9398CC37721F}"/>
              </a:ext>
            </a:extLst>
          </p:cNvPr>
          <p:cNvSpPr/>
          <p:nvPr/>
        </p:nvSpPr>
        <p:spPr>
          <a:xfrm>
            <a:off x="1651907" y="1091293"/>
            <a:ext cx="6139543" cy="636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Arial Black" panose="020B0A04020102020204" pitchFamily="34" charset="0"/>
              </a:rPr>
              <a:t>WORKSHEET-2</a:t>
            </a:r>
          </a:p>
        </p:txBody>
      </p:sp>
    </p:spTree>
    <p:extLst>
      <p:ext uri="{BB962C8B-B14F-4D97-AF65-F5344CB8AC3E}">
        <p14:creationId xmlns:p14="http://schemas.microsoft.com/office/powerpoint/2010/main" val="330114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9FF0-AE61-4468-B756-65CD7E9D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Real numbers and their decimal expansions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C3289-7301-4250-B1C9-13495FEF8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41830"/>
                <a:ext cx="10515600" cy="4562475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Decimal expansion of </a:t>
                </a:r>
                <a:r>
                  <a:rPr lang="en-IN" dirty="0">
                    <a:solidFill>
                      <a:srgbClr val="FF0000"/>
                    </a:solidFill>
                  </a:rPr>
                  <a:t>rational number </a:t>
                </a:r>
                <a:r>
                  <a:rPr lang="en-IN" dirty="0"/>
                  <a:t>is </a:t>
                </a:r>
                <a:r>
                  <a:rPr lang="en-IN" dirty="0">
                    <a:solidFill>
                      <a:srgbClr val="FF0000"/>
                    </a:solidFill>
                  </a:rPr>
                  <a:t>either terminating or non-terminating repeating expansion and vice versa.</a:t>
                </a:r>
              </a:p>
              <a:p>
                <a:pPr marL="0" indent="0">
                  <a:buNone/>
                </a:pPr>
                <a:r>
                  <a:rPr lang="en-IN" dirty="0"/>
                  <a:t>Ex-0.54,1.444444……..,4.565656….</a:t>
                </a:r>
              </a:p>
              <a:p>
                <a:r>
                  <a:rPr lang="en-IN" dirty="0"/>
                  <a:t>Decimal expansion of </a:t>
                </a:r>
                <a:r>
                  <a:rPr lang="en-IN" dirty="0">
                    <a:solidFill>
                      <a:srgbClr val="0070C0"/>
                    </a:solidFill>
                  </a:rPr>
                  <a:t>irrational number </a:t>
                </a:r>
                <a:r>
                  <a:rPr lang="en-IN" dirty="0"/>
                  <a:t>is  </a:t>
                </a:r>
                <a:r>
                  <a:rPr lang="en-IN" dirty="0">
                    <a:solidFill>
                      <a:srgbClr val="0070C0"/>
                    </a:solidFill>
                  </a:rPr>
                  <a:t>non-terminating non-repeating expansion and vice versa </a:t>
                </a:r>
              </a:p>
              <a:p>
                <a:pPr marL="0" indent="0">
                  <a:buNone/>
                </a:pPr>
                <a:r>
                  <a:rPr lang="en-IN" dirty="0"/>
                  <a:t>Ex-1.02002000200002…….,34.778887778887777…..</a:t>
                </a:r>
              </a:p>
              <a:p>
                <a:pPr marL="0" indent="0">
                  <a:buNone/>
                </a:pPr>
                <a:r>
                  <a:rPr lang="en-IN" dirty="0"/>
                  <a:t>NOTE- 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IN" dirty="0"/>
                  <a:t> be a rational number, such that the prime factorisation of q is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,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𝑛𝑜𝑛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𝑛𝑒𝑔𝑎𝑡𝑖𝑣𝑒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</a:rPr>
                  <a:t> has a decimal expansion which terminates. And if prime factorisation of q is not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00B05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</a:rPr>
                  <a:t> has a decimal expansion which is non- terminating repeating</a:t>
                </a:r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C3289-7301-4250-B1C9-13495FEF8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41830"/>
                <a:ext cx="10515600" cy="4562475"/>
              </a:xfrm>
              <a:blipFill>
                <a:blip r:embed="rId3"/>
                <a:stretch>
                  <a:fillRect l="-522" t="-936" r="-1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9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n terminating, recurring&#10;In this form, when a number is divided by the other, the&#10;remainder never becomes zero, instead ...">
            <a:extLst>
              <a:ext uri="{FF2B5EF4-FFF2-40B4-BE49-F238E27FC236}">
                <a16:creationId xmlns:a16="http://schemas.microsoft.com/office/drawing/2014/main" id="{74BB721D-DE0F-49E3-9263-E91BF7CE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" y="0"/>
            <a:ext cx="9300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on terminating non&#10;recurring&#10;“Recurring” means “repeating”. In this form, when we&#10;divide a number by another, remainder n...">
            <a:extLst>
              <a:ext uri="{FF2B5EF4-FFF2-40B4-BE49-F238E27FC236}">
                <a16:creationId xmlns:a16="http://schemas.microsoft.com/office/drawing/2014/main" id="{42DF84E3-641A-4099-849C-0D6F17479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1"/>
          <a:stretch/>
        </p:blipFill>
        <p:spPr bwMode="auto">
          <a:xfrm>
            <a:off x="0" y="-1"/>
            <a:ext cx="9700263" cy="60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5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number line is a line with marks on it that are&#10;placed at equal distance apart. One mark on the&#10;number line is usually l...">
            <a:extLst>
              <a:ext uri="{FF2B5EF4-FFF2-40B4-BE49-F238E27FC236}">
                <a16:creationId xmlns:a16="http://schemas.microsoft.com/office/drawing/2014/main" id="{CE6E9D90-BB2D-4C6C-9E14-CF388ECEA7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/>
          <a:stretch/>
        </p:blipFill>
        <p:spPr bwMode="auto">
          <a:xfrm>
            <a:off x="1" y="0"/>
            <a:ext cx="8515349" cy="56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n terminating repeating decimal">
            <a:extLst>
              <a:ext uri="{FF2B5EF4-FFF2-40B4-BE49-F238E27FC236}">
                <a16:creationId xmlns:a16="http://schemas.microsoft.com/office/drawing/2014/main" id="{AE139F1D-D30F-49EC-B1F6-5F1FEB48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3295651"/>
            <a:ext cx="24669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9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n the number line, there are infinite&#10;smaller numbers lying between any two&#10;numbers. These smaller numbers can be&#10;of two,...">
            <a:extLst>
              <a:ext uri="{FF2B5EF4-FFF2-40B4-BE49-F238E27FC236}">
                <a16:creationId xmlns:a16="http://schemas.microsoft.com/office/drawing/2014/main" id="{DDB7CF96-74F1-492C-962E-A8D3833975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9"/>
          <a:stretch/>
        </p:blipFill>
        <p:spPr bwMode="auto">
          <a:xfrm>
            <a:off x="-1" y="0"/>
            <a:ext cx="9467851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n recurring decimals">
            <a:extLst>
              <a:ext uri="{FF2B5EF4-FFF2-40B4-BE49-F238E27FC236}">
                <a16:creationId xmlns:a16="http://schemas.microsoft.com/office/drawing/2014/main" id="{93ED0E01-313D-435A-BD48-E1449BF3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900613"/>
            <a:ext cx="34671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0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fference between Rational and Irrational Numbers">
            <a:extLst>
              <a:ext uri="{FF2B5EF4-FFF2-40B4-BE49-F238E27FC236}">
                <a16:creationId xmlns:a16="http://schemas.microsoft.com/office/drawing/2014/main" id="{8A998207-81BD-4D13-9FCF-0A1716257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0"/>
            <a:ext cx="6234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75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E431E6-56D5-4553-854A-AC3EA6138F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N" dirty="0"/>
                  <a:t>Find four irrational numbers between the rational numbers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E431E6-56D5-4553-854A-AC3EA6138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17512" r="-812" b="-15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94661-6D11-4695-8BC8-9FF30D05D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=0.7142857142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=0.818181</m:t>
                    </m:r>
                  </m:oMath>
                </a14:m>
                <a:endParaRPr lang="en-IN" sz="2400" b="0" dirty="0"/>
              </a:p>
              <a:p>
                <a:r>
                  <a:rPr lang="en-IN" sz="2400" dirty="0"/>
                  <a:t>As we know the decimal expansion of irrational numbers is non terminating non repeating ,the four irrational numbers between the given numbers are </a:t>
                </a:r>
              </a:p>
              <a:p>
                <a:r>
                  <a:rPr lang="en-IN" sz="2400" dirty="0"/>
                  <a:t>0.727227222722227…….</a:t>
                </a:r>
              </a:p>
              <a:p>
                <a:r>
                  <a:rPr lang="en-IN" sz="2400" dirty="0"/>
                  <a:t>0.747447444744447……</a:t>
                </a:r>
              </a:p>
              <a:p>
                <a:r>
                  <a:rPr lang="en-IN" sz="2400" dirty="0"/>
                  <a:t>0.808008000800008……</a:t>
                </a:r>
              </a:p>
              <a:p>
                <a:r>
                  <a:rPr lang="en-IN" sz="2400" dirty="0"/>
                  <a:t>0.797997999799997…..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94661-6D11-4695-8BC8-9FF30D05D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67" r="-1986" b="-15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93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1B93-1203-4E99-9565-7A10B363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0357"/>
          </a:xfrm>
        </p:spPr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358E-2E94-4804-97B5-DD183617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9957"/>
            <a:ext cx="8596668" cy="4751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US" dirty="0"/>
              <a:t>The Students will be able to – </a:t>
            </a:r>
            <a:endParaRPr lang="en-IN" dirty="0"/>
          </a:p>
          <a:p>
            <a:pPr lvl="0"/>
            <a:r>
              <a:rPr lang="en-US" dirty="0"/>
              <a:t>Extend their concept beyond integers and define Rational and Irrational numbers.</a:t>
            </a:r>
            <a:endParaRPr lang="en-IN" dirty="0"/>
          </a:p>
          <a:p>
            <a:pPr lvl="0"/>
            <a:r>
              <a:rPr lang="en-US" dirty="0"/>
              <a:t>Distinguish Rational numbers from natural numbers, whole numbers and integers.</a:t>
            </a:r>
            <a:endParaRPr lang="en-IN" dirty="0"/>
          </a:p>
          <a:p>
            <a:pPr lvl="0"/>
            <a:r>
              <a:rPr lang="en-US" dirty="0"/>
              <a:t>Compute ‘n’ numbers of Rational numbers between any two given rational numbers.</a:t>
            </a:r>
            <a:endParaRPr lang="en-IN" dirty="0"/>
          </a:p>
          <a:p>
            <a:pPr lvl="0"/>
            <a:r>
              <a:rPr lang="en-US" dirty="0"/>
              <a:t>Diagrammatically represent irrational numbers on the number line.</a:t>
            </a:r>
            <a:endParaRPr lang="en-IN" dirty="0"/>
          </a:p>
          <a:p>
            <a:pPr lvl="0"/>
            <a:r>
              <a:rPr lang="en-US" dirty="0"/>
              <a:t>Formulate various ways of rationalization of irrational numbers.</a:t>
            </a:r>
            <a:endParaRPr lang="en-IN" dirty="0"/>
          </a:p>
          <a:p>
            <a:pPr lvl="0"/>
            <a:r>
              <a:rPr lang="en-US" dirty="0"/>
              <a:t>Apply the laws of exponents as per the requirements.</a:t>
            </a:r>
            <a:endParaRPr lang="en-IN" dirty="0"/>
          </a:p>
          <a:p>
            <a:pPr lvl="0"/>
            <a:r>
              <a:rPr lang="en-US" dirty="0"/>
              <a:t>Appraise the use of number system in higher level of study.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2514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4881-D02F-4FD2-BF6E-FF894783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Solve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6BDA3-B62D-4114-A20F-DD15BC558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4887"/>
                <a:ext cx="8596668" cy="4506476"/>
              </a:xfrm>
            </p:spPr>
            <p:txBody>
              <a:bodyPr/>
              <a:lstStyle/>
              <a:p>
                <a:r>
                  <a:rPr lang="en-IN" sz="2400" dirty="0"/>
                  <a:t>Show that 1.272727….can be expressed in the 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en-IN" sz="2400" dirty="0"/>
              </a:p>
              <a:p>
                <a:r>
                  <a:rPr lang="en-IN" sz="2400" dirty="0"/>
                  <a:t>Ans- Let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=1.272727….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Since two digits are repeating ,we multiply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400" dirty="0"/>
                  <a:t> by 100 to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=127.272727….</m:t>
                      </m:r>
                    </m:oMath>
                  </m:oMathPara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Therefore,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=127.272727….−1.272727…..=126</m:t>
                    </m:r>
                  </m:oMath>
                </a14:m>
                <a:endParaRPr lang="en-IN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99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=126</m:t>
                      </m:r>
                    </m:oMath>
                  </m:oMathPara>
                </a14:m>
                <a:endParaRPr lang="en-IN" sz="2400" b="0" dirty="0"/>
              </a:p>
              <a:p>
                <a:pPr marL="0" indent="0">
                  <a:buNone/>
                </a:pPr>
                <a:r>
                  <a:rPr lang="en-IN" sz="2400" b="0" dirty="0"/>
                  <a:t>Therefore,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126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IN" sz="2400" b="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6BDA3-B62D-4114-A20F-DD15BC558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4887"/>
                <a:ext cx="8596668" cy="4506476"/>
              </a:xfrm>
              <a:blipFill>
                <a:blip r:embed="rId2"/>
                <a:stretch>
                  <a:fillRect l="-1064" t="-1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05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626E5-298A-4DAC-A6B3-F31DF61FD5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09600"/>
                <a:ext cx="8596668" cy="1905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IN" dirty="0"/>
                  <a:t>Show  that 0.2353535…can be expressed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626E5-298A-4DAC-A6B3-F31DF61FD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09600"/>
                <a:ext cx="8596668" cy="1905000"/>
              </a:xfrm>
              <a:blipFill>
                <a:blip r:embed="rId2"/>
                <a:stretch>
                  <a:fillRect l="-1773" t="-41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B92B5-89F5-48B2-B9AF-06C092450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514600"/>
                <a:ext cx="8596668" cy="3538192"/>
              </a:xfrm>
            </p:spPr>
            <p:txBody>
              <a:bodyPr/>
              <a:lstStyle/>
              <a:p>
                <a:r>
                  <a:rPr lang="en-IN" sz="2000" dirty="0"/>
                  <a:t>Let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=0.23535….</m:t>
                    </m:r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:r>
                  <a:rPr lang="en-IN" sz="2000" dirty="0"/>
                  <a:t>Look here, 2 does not repeat, but the block 35 repeats.</a:t>
                </a:r>
              </a:p>
              <a:p>
                <a:pPr marL="0" indent="0">
                  <a:buNone/>
                </a:pPr>
                <a:r>
                  <a:rPr lang="en-IN" sz="2000" dirty="0"/>
                  <a:t>So, we can multiply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dirty="0"/>
                  <a:t> by 10 to get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=2.353535…..−−−−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:r>
                  <a:rPr lang="en-IN" sz="2000" dirty="0"/>
                  <a:t>And now can multiply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1000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1000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=235.3535…−</m:t>
                    </m:r>
                  </m:oMath>
                </a14:m>
                <a:r>
                  <a:rPr lang="en-IN" sz="2000" b="0" dirty="0"/>
                  <a:t>(2)</a:t>
                </a:r>
              </a:p>
              <a:p>
                <a:pPr marL="0" indent="0">
                  <a:buNone/>
                </a:pPr>
                <a:r>
                  <a:rPr lang="en-IN" sz="2000" dirty="0"/>
                  <a:t>Subtracting (1) from (2)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990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=233</m:t>
                      </m:r>
                    </m:oMath>
                  </m:oMathPara>
                </a14:m>
                <a:endParaRPr lang="en-IN" sz="2000" b="0" dirty="0"/>
              </a:p>
              <a:p>
                <a:pPr marL="0" indent="0">
                  <a:buNone/>
                </a:pPr>
                <a:r>
                  <a:rPr lang="en-IN" sz="2000" b="0" dirty="0"/>
                  <a:t>Therefore,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233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990</m:t>
                        </m:r>
                      </m:den>
                    </m:f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B92B5-89F5-48B2-B9AF-06C092450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514600"/>
                <a:ext cx="8596668" cy="3538192"/>
              </a:xfrm>
              <a:blipFill>
                <a:blip r:embed="rId3"/>
                <a:stretch>
                  <a:fillRect l="-709" t="-1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139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89F36D-8918-461F-82AE-987E47FA73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228600"/>
                <a:ext cx="8596668" cy="17018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IN" dirty="0"/>
                  <a:t>                    WORKSHEET-3</a:t>
                </a:r>
                <a:br>
                  <a:rPr lang="en-IN" dirty="0"/>
                </a:br>
                <a:r>
                  <a:rPr lang="en-IN" dirty="0"/>
                  <a:t>Express the following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89F36D-8918-461F-82AE-987E47FA7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228600"/>
                <a:ext cx="8596668" cy="1701800"/>
              </a:xfrm>
              <a:blipFill>
                <a:blip r:embed="rId2"/>
                <a:stretch>
                  <a:fillRect l="-1773" t="-4659" b="-17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09FC1-DC15-4A98-8AE2-A8ECC534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0.6</a:t>
            </a:r>
          </a:p>
          <a:p>
            <a:r>
              <a:rPr lang="en-IN" sz="2400" dirty="0"/>
              <a:t>0.477777…..</a:t>
            </a:r>
          </a:p>
          <a:p>
            <a:r>
              <a:rPr lang="en-IN" sz="2400" dirty="0"/>
              <a:t>1.234444…..</a:t>
            </a:r>
          </a:p>
          <a:p>
            <a:r>
              <a:rPr lang="en-IN" sz="2400" dirty="0"/>
              <a:t>0.001001001…….</a:t>
            </a:r>
          </a:p>
          <a:p>
            <a:r>
              <a:rPr lang="en-IN" sz="2400" dirty="0"/>
              <a:t>0.99999…..</a:t>
            </a:r>
          </a:p>
        </p:txBody>
      </p:sp>
    </p:spTree>
    <p:extLst>
      <p:ext uri="{BB962C8B-B14F-4D97-AF65-F5344CB8AC3E}">
        <p14:creationId xmlns:p14="http://schemas.microsoft.com/office/powerpoint/2010/main" val="134804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mber system school ppt ninth class">
            <a:extLst>
              <a:ext uri="{FF2B5EF4-FFF2-40B4-BE49-F238E27FC236}">
                <a16:creationId xmlns:a16="http://schemas.microsoft.com/office/drawing/2014/main" id="{DCA75FEE-0171-43EB-B33F-97631EF9A1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031" r="-2044" b="-8710"/>
          <a:stretch/>
        </p:blipFill>
        <p:spPr bwMode="auto">
          <a:xfrm>
            <a:off x="0" y="2076450"/>
            <a:ext cx="9508671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1910F-F8C5-4EC8-BDD9-A6B2CB7FCBA3}"/>
              </a:ext>
            </a:extLst>
          </p:cNvPr>
          <p:cNvSpPr txBox="1"/>
          <p:nvPr/>
        </p:nvSpPr>
        <p:spPr>
          <a:xfrm>
            <a:off x="1" y="495300"/>
            <a:ext cx="1000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Representing Real Numbers on the Number Line</a:t>
            </a:r>
          </a:p>
        </p:txBody>
      </p:sp>
    </p:spTree>
    <p:extLst>
      <p:ext uri="{BB962C8B-B14F-4D97-AF65-F5344CB8AC3E}">
        <p14:creationId xmlns:p14="http://schemas.microsoft.com/office/powerpoint/2010/main" val="2476230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ql server, .net and c# video tutorial: June 2017">
            <a:extLst>
              <a:ext uri="{FF2B5EF4-FFF2-40B4-BE49-F238E27FC236}">
                <a16:creationId xmlns:a16="http://schemas.microsoft.com/office/drawing/2014/main" id="{48747061-EC2B-4DE4-ADC0-D486CBF74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1"/>
            <a:ext cx="8694058" cy="60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9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9620-5287-4F4F-B05B-DD7BB6C7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664238"/>
          </a:xfrm>
        </p:spPr>
        <p:txBody>
          <a:bodyPr/>
          <a:lstStyle/>
          <a:p>
            <a:r>
              <a:rPr lang="en-IN" dirty="0"/>
              <a:t>Operations on 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13B9-B23C-4E9E-89FF-4651C76A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1099"/>
            <a:ext cx="8596668" cy="4860263"/>
          </a:xfrm>
        </p:spPr>
        <p:txBody>
          <a:bodyPr>
            <a:normAutofit/>
          </a:bodyPr>
          <a:lstStyle/>
          <a:p>
            <a:r>
              <a:rPr lang="en-IN" sz="2000" dirty="0"/>
              <a:t>The sum of a rational and an irrational number is irrational.</a:t>
            </a:r>
          </a:p>
          <a:p>
            <a:r>
              <a:rPr lang="en-IN" sz="2000" dirty="0"/>
              <a:t>The difference of a rational and an irrational number is irrational.</a:t>
            </a:r>
          </a:p>
          <a:p>
            <a:r>
              <a:rPr lang="en-IN" sz="2000" dirty="0"/>
              <a:t>The quotient of a non-zero rational number with an irrational number is irrational.</a:t>
            </a:r>
          </a:p>
          <a:p>
            <a:r>
              <a:rPr lang="en-IN" sz="2000" dirty="0"/>
              <a:t>The product of a non-zero rational number with an irrational number is irrational.</a:t>
            </a:r>
          </a:p>
          <a:p>
            <a:r>
              <a:rPr lang="en-IN" sz="2000" dirty="0"/>
              <a:t>The sum of two irrational numbers may be rational or irrational.</a:t>
            </a:r>
          </a:p>
          <a:p>
            <a:r>
              <a:rPr lang="en-IN" sz="2000" dirty="0"/>
              <a:t>The difference of two irrational numbers may be rational or irrational.</a:t>
            </a:r>
          </a:p>
          <a:p>
            <a:r>
              <a:rPr lang="en-IN" sz="2000" dirty="0"/>
              <a:t>The product of two irrational numbers may be rational or irrational.</a:t>
            </a:r>
          </a:p>
          <a:p>
            <a:r>
              <a:rPr lang="en-IN" sz="2000" dirty="0"/>
              <a:t>The quotient of two irrational numbers may be rational or irrational.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3056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3A91-E5C4-4505-8751-AEC93E71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>
            <a:normAutofit fontScale="90000"/>
          </a:bodyPr>
          <a:lstStyle/>
          <a:p>
            <a:r>
              <a:rPr lang="en-IN" dirty="0"/>
              <a:t>The statement we have seen in the last slide, now we will justify with examples.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1D1E1-65DB-4A67-B0DF-07F57182CB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9299"/>
                <a:ext cx="8596668" cy="40220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</m:e>
                    </m:rad>
                  </m:oMath>
                </a14:m>
                <a:r>
                  <a:rPr lang="en-IN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</m:e>
                    </m:d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3−√2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𝑟𝑎𝑡𝑖𝑜𝑛𝑎𝑙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</m:e>
                    </m:d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=2√5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𝑟𝑎𝑡𝑖𝑜𝑛𝑎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</m:e>
                    </m:d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4×3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=12√3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𝑟𝑎𝑡𝑖𝑜𝑛𝑎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</m:e>
                    </m:d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=3√3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</m:e>
                    </m:d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𝑟𝑎𝑡𝑖𝑜𝑛𝑎𝑙</m:t>
                    </m:r>
                  </m:oMath>
                </a14:m>
                <a:r>
                  <a:rPr lang="en-IN" sz="2400" b="0" dirty="0">
                    <a:ea typeface="Cambria Math" panose="02040503050406030204" pitchFamily="18" charset="0"/>
                  </a:rPr>
                  <a:t>)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1D1E1-65DB-4A67-B0DF-07F57182CB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9299"/>
                <a:ext cx="8596668" cy="40220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0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4B754-40CE-4382-A9D8-A0F891618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857251"/>
                <a:ext cx="8596668" cy="51841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=√3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𝑖𝑟𝑟𝑎𝑡𝑖𝑜𝑛𝑎𝑙</m:t>
                        </m:r>
                      </m:e>
                    </m:d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𝑟𝑎𝑡𝑖𝑜𝑛𝑎𝑙</m:t>
                    </m:r>
                    <m:r>
                      <m:rPr>
                        <m:nor/>
                      </m:rPr>
                      <a:rPr lang="en-IN" sz="24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𝑟𝑎𝑡𝑖𝑜𝑛𝑎𝑙</m:t>
                    </m:r>
                    <m:r>
                      <m:rPr>
                        <m:nor/>
                      </m:rPr>
                      <a:rPr lang="en-IN" sz="24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m:rPr>
                        <m:nor/>
                      </m:rPr>
                      <a:rPr lang="en-IN" sz="24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𝑟𝑎𝑡𝑖𝑜𝑛𝑎𝑙</m:t>
                    </m:r>
                    <m:r>
                      <m:rPr>
                        <m:nor/>
                      </m:rPr>
                      <a:rPr lang="en-IN" sz="24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=4√3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𝑖𝑟𝑟𝑎𝑡𝑖𝑜𝑛𝑎𝑙</m:t>
                    </m:r>
                    <m:r>
                      <m:rPr>
                        <m:nor/>
                      </m:rPr>
                      <a:rPr lang="en-IN" sz="24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ea typeface="Cambria Math" panose="02040503050406030204" pitchFamily="18" charset="0"/>
                  </a:rPr>
                  <a:t>The same way give some more examples for each.</a:t>
                </a:r>
              </a:p>
              <a:p>
                <a:pPr marL="0" indent="0">
                  <a:buNone/>
                </a:pPr>
                <a:endParaRPr lang="en-IN" sz="2400" dirty="0">
                  <a:ea typeface="Cambria Math" panose="02040503050406030204" pitchFamily="18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4B754-40CE-4382-A9D8-A0F891618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857251"/>
                <a:ext cx="8596668" cy="5184112"/>
              </a:xfrm>
              <a:blipFill>
                <a:blip r:embed="rId2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64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5954-1A6D-4A4A-812A-2BCF7D4E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Rationalising the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CB2DE-4AE7-4737-AA4D-C430C0778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91987"/>
                <a:ext cx="8596668" cy="4849376"/>
              </a:xfrm>
            </p:spPr>
            <p:txBody>
              <a:bodyPr>
                <a:normAutofit/>
              </a:bodyPr>
              <a:lstStyle/>
              <a:p>
                <a:r>
                  <a:rPr lang="en-IN" sz="2200" dirty="0"/>
                  <a:t>The rationalising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IN" sz="2200" dirty="0"/>
                  <a:t> is </a:t>
                </a:r>
                <a14:m>
                  <m:oMath xmlns:m="http://schemas.openxmlformats.org/officeDocument/2006/math">
                    <m:r>
                      <a:rPr lang="en-I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sz="2200" dirty="0"/>
                  <a:t>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I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I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dirty="0"/>
              </a:p>
              <a:p>
                <a:r>
                  <a:rPr lang="en-IN" sz="2200" dirty="0"/>
                  <a:t>The rationalising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IN" sz="2200" dirty="0"/>
                  <a:t> is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2−</m:t>
                    </m:r>
                    <m:rad>
                      <m:radPr>
                        <m:degHide m:val="on"/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f>
                      <m:f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2−√2</m:t>
                        </m:r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2−√2</m:t>
                        </m:r>
                      </m:den>
                    </m:f>
                  </m:oMath>
                </a14:m>
                <a:r>
                  <a:rPr lang="en-IN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b="0" dirty="0">
                  <a:ea typeface="Cambria Math" panose="02040503050406030204" pitchFamily="18" charset="0"/>
                </a:endParaRPr>
              </a:p>
              <a:p>
                <a:r>
                  <a:rPr lang="en-IN" sz="2200" dirty="0"/>
                  <a:t>The rationalising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7−3</m:t>
                        </m:r>
                        <m:rad>
                          <m:radPr>
                            <m:degHide m:val="on"/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IN" sz="2200" dirty="0"/>
                  <a:t> is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7+3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√5.(</m:t>
                    </m:r>
                    <m:f>
                      <m:fPr>
                        <m:ctrlP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7−3</m:t>
                        </m:r>
                        <m:rad>
                          <m:radPr>
                            <m:degHide m:val="on"/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7+3</m:t>
                        </m:r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7+3</m:t>
                        </m:r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7+3</m:t>
                        </m:r>
                        <m:rad>
                          <m:radPr>
                            <m:degHide m:val="on"/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dirty="0">
                  <a:ea typeface="Cambria Math" panose="02040503050406030204" pitchFamily="18" charset="0"/>
                </a:endParaRPr>
              </a:p>
              <a:p>
                <a:r>
                  <a:rPr lang="en-IN" sz="2200" dirty="0">
                    <a:ea typeface="Cambria Math" panose="02040503050406030204" pitchFamily="18" charset="0"/>
                  </a:rPr>
                  <a:t>The rationalising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den>
                        </m:f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den>
                        </m:f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</m:e>
                    </m:d>
                  </m:oMath>
                </a14:m>
                <a:endParaRPr lang="en-IN" sz="2200" b="0" dirty="0">
                  <a:ea typeface="Cambria Math" panose="02040503050406030204" pitchFamily="18" charset="0"/>
                </a:endParaRPr>
              </a:p>
              <a:p>
                <a:r>
                  <a:rPr lang="en-IN" sz="2200" dirty="0"/>
                  <a:t>The rationalising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√3</m:t>
                        </m:r>
                      </m:num>
                      <m:den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7−3</m:t>
                        </m:r>
                        <m:rad>
                          <m:radPr>
                            <m:degHide m:val="on"/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IN" sz="2200" b="0" dirty="0">
                    <a:ea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7+3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IN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√3</m:t>
                        </m:r>
                      </m:num>
                      <m:den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7−3</m:t>
                        </m:r>
                        <m:rad>
                          <m:radPr>
                            <m:degHide m:val="on"/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IN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N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7+3√5</m:t>
                        </m:r>
                      </m:num>
                      <m:den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7+3√5</m:t>
                        </m:r>
                      </m:den>
                    </m:f>
                  </m:oMath>
                </a14:m>
                <a:r>
                  <a:rPr lang="en-IN" sz="2200" b="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(2+</m:t>
                        </m:r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)(7+3</m:t>
                        </m:r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(7−3</m:t>
                        </m:r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)(7+3</m:t>
                        </m:r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200" b="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7+3</m:t>
                            </m:r>
                            <m:rad>
                              <m:radPr>
                                <m:degHide m:val="on"/>
                                <m:ctrlPr>
                                  <a:rPr lang="en-I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+√3(</m:t>
                        </m:r>
                        <m:r>
                          <a:rPr lang="en-I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7+3</m:t>
                        </m:r>
                        <m:rad>
                          <m:radPr>
                            <m:degHide m:val="on"/>
                            <m:ctrlPr>
                              <a:rPr lang="en-I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I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(3</m:t>
                            </m:r>
                            <m:rad>
                              <m:radPr>
                                <m:degHide m:val="on"/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200" b="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14+6</m:t>
                        </m:r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+3√15</m:t>
                        </m:r>
                      </m:num>
                      <m:den>
                        <m:r>
                          <a:rPr lang="en-IN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N" sz="2200" b="0" dirty="0">
                  <a:ea typeface="Cambria Math" panose="02040503050406030204" pitchFamily="18" charset="0"/>
                </a:endParaRPr>
              </a:p>
              <a:p>
                <a:endParaRPr lang="en-IN" sz="2200" dirty="0">
                  <a:ea typeface="Cambria Math" panose="02040503050406030204" pitchFamily="18" charset="0"/>
                </a:endParaRPr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CB2DE-4AE7-4737-AA4D-C430C0778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91987"/>
                <a:ext cx="8596668" cy="4849376"/>
              </a:xfrm>
              <a:blipFill>
                <a:blip r:embed="rId2"/>
                <a:stretch>
                  <a:fillRect l="-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791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7CF4-DA14-4485-B4B6-650C2BC2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en-IN" dirty="0"/>
              <a:t>                   WORKSHEET-4</a:t>
            </a:r>
            <a:br>
              <a:rPr lang="en-IN" dirty="0"/>
            </a:br>
            <a:r>
              <a:rPr lang="en-IN" dirty="0"/>
              <a:t>Rationalise the denominators of the following:</a:t>
            </a:r>
            <a:br>
              <a:rPr lang="en-IN" dirty="0"/>
            </a:b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37910-7FD9-4399-B872-138CCBC49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2+5</m:t>
                        </m:r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n-IN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7−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√5</m:t>
                        </m:r>
                      </m:den>
                    </m:f>
                  </m:oMath>
                </a14:m>
                <a:endParaRPr lang="en-IN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√5−</m:t>
                        </m:r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37910-7FD9-4399-B872-138CCBC49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2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Introduction&#10;A number system defines a set of values used to&#10;represent a quantity. We talk about the number of...">
            <a:extLst>
              <a:ext uri="{FF2B5EF4-FFF2-40B4-BE49-F238E27FC236}">
                <a16:creationId xmlns:a16="http://schemas.microsoft.com/office/drawing/2014/main" id="{AEDD35FB-E9A1-4F27-814F-D2DBC73E1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3" y="0"/>
            <a:ext cx="9525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38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9751-9BD1-48F2-B9B6-CD98896A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Laws of exponents for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9DECD-724A-453F-A42B-7A646E0F9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85950"/>
                <a:ext cx="10820400" cy="4628244"/>
              </a:xfrm>
            </p:spPr>
            <p:txBody>
              <a:bodyPr>
                <a:normAutofit/>
              </a:bodyPr>
              <a:lstStyle/>
              <a:p>
                <a:r>
                  <a:rPr lang="en-IN" sz="2000" dirty="0"/>
                  <a:t>We define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IN" sz="2000" dirty="0"/>
              </a:p>
              <a:p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𝑛𝑎𝑡𝑢𝑟𝑎𝑙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𝑛𝑜𝑠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𝑒𝑥𝑝𝑜𝑛𝑒𝑛𝑡𝑠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2000" b="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000" b="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2000" b="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000" b="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sz="2000" b="0" dirty="0"/>
                  <a:t>=1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000" b="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2000" b="0" dirty="0"/>
              </a:p>
              <a:p>
                <a:pPr marL="0" indent="0">
                  <a:buNone/>
                </a:pPr>
                <a:endParaRPr lang="en-IN" b="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9DECD-724A-453F-A42B-7A646E0F9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85950"/>
                <a:ext cx="10820400" cy="4628244"/>
              </a:xfrm>
              <a:blipFill>
                <a:blip r:embed="rId2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B0CF31B-6A60-4A4D-8E59-A0730157D275}"/>
                  </a:ext>
                </a:extLst>
              </p:cNvPr>
              <p:cNvSpPr/>
              <p:nvPr/>
            </p:nvSpPr>
            <p:spPr>
              <a:xfrm>
                <a:off x="3679371" y="3695700"/>
                <a:ext cx="6155872" cy="28184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  <m:sup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  <m:sup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  <m:sup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B0CF31B-6A60-4A4D-8E59-A0730157D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1" y="3695700"/>
                <a:ext cx="6155872" cy="28184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4E4467D-2E92-4C2E-B552-7AE91D4A73EC}"/>
              </a:ext>
            </a:extLst>
          </p:cNvPr>
          <p:cNvSpPr txBox="1"/>
          <p:nvPr/>
        </p:nvSpPr>
        <p:spPr>
          <a:xfrm>
            <a:off x="4686300" y="4355976"/>
            <a:ext cx="12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EVALUATE: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23809-736E-448A-B42C-B5ABF6BAEC0C}"/>
              </a:ext>
            </a:extLst>
          </p:cNvPr>
          <p:cNvSpPr txBox="1"/>
          <p:nvPr/>
        </p:nvSpPr>
        <p:spPr>
          <a:xfrm>
            <a:off x="5657850" y="3695700"/>
            <a:ext cx="1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WORKSHEET-5 </a:t>
            </a:r>
          </a:p>
        </p:txBody>
      </p:sp>
    </p:spTree>
    <p:extLst>
      <p:ext uri="{BB962C8B-B14F-4D97-AF65-F5344CB8AC3E}">
        <p14:creationId xmlns:p14="http://schemas.microsoft.com/office/powerpoint/2010/main" val="3776504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E73B7C-0316-4CCB-BF02-A7740A897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4603" r="11430" b="8148"/>
          <a:stretch/>
        </p:blipFill>
        <p:spPr>
          <a:xfrm>
            <a:off x="0" y="1001486"/>
            <a:ext cx="12192000" cy="5856514"/>
          </a:xfrm>
        </p:spPr>
      </p:pic>
      <p:pic>
        <p:nvPicPr>
          <p:cNvPr id="14" name="Picture 4" descr="Proofread edit and summarize your writings by Ashutosh139">
            <a:extLst>
              <a:ext uri="{FF2B5EF4-FFF2-40B4-BE49-F238E27FC236}">
                <a16:creationId xmlns:a16="http://schemas.microsoft.com/office/drawing/2014/main" id="{678967E7-A29D-44F8-B988-B949DDAA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8" y="0"/>
            <a:ext cx="2786742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6D65EB-F9D3-418A-8001-B4709190DD7C}"/>
              </a:ext>
            </a:extLst>
          </p:cNvPr>
          <p:cNvSpPr/>
          <p:nvPr/>
        </p:nvSpPr>
        <p:spPr>
          <a:xfrm>
            <a:off x="4049485" y="190304"/>
            <a:ext cx="4093029" cy="81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2FF20E-ACA2-4AC9-82E3-C82BD18A60FF}"/>
              </a:ext>
            </a:extLst>
          </p:cNvPr>
          <p:cNvSpPr txBox="1"/>
          <p:nvPr/>
        </p:nvSpPr>
        <p:spPr>
          <a:xfrm flipH="1">
            <a:off x="4980576" y="374134"/>
            <a:ext cx="292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CONCEPT MAP</a:t>
            </a:r>
          </a:p>
        </p:txBody>
      </p:sp>
    </p:spTree>
    <p:extLst>
      <p:ext uri="{BB962C8B-B14F-4D97-AF65-F5344CB8AC3E}">
        <p14:creationId xmlns:p14="http://schemas.microsoft.com/office/powerpoint/2010/main" val="1455513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F90501-1B51-4047-80DB-0BC93D226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"/>
                <a:ext cx="10138612" cy="622662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IN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WORSHEET(BASIC)</a:t>
                </a:r>
                <a:endParaRPr lang="en-IN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TIME-45 Min                                                                                                                                                                                   MAX.MARKS:20</a:t>
                </a:r>
                <a:endParaRPr lang="en-I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I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IN" sz="7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the correct option: (2 X1=2)</a:t>
                </a:r>
                <a:endParaRPr lang="en-IN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rational number is</a:t>
                </a:r>
              </a:p>
              <a:p>
                <a:pPr marL="0" lvl="0" indent="0">
                  <a:buNone/>
                </a:pP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a.  natural number     b. an integer       c. a real number      d. a whole number</a:t>
                </a:r>
              </a:p>
              <a:p>
                <a:pPr lvl="0"/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two rational numbers</a:t>
                </a:r>
              </a:p>
              <a:p>
                <a:pPr marL="0" lvl="0" indent="0">
                  <a:buNone/>
                </a:pP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a. There is no rational number                c. There are infinitely many rational number</a:t>
                </a:r>
              </a:p>
              <a:p>
                <a:pPr marL="0" lvl="0" indent="0">
                  <a:buNone/>
                </a:pP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b. There is exactly one rational number.  d. there only rational numbers and no irrational numbers.</a:t>
                </a:r>
              </a:p>
              <a:p>
                <a:pPr marL="0" indent="0">
                  <a:buNone/>
                </a:pP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IN" sz="7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2. Fill in the blanks</a:t>
                </a: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IN" sz="7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 X1=2)</a:t>
                </a:r>
                <a:endParaRPr lang="en-IN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decimal expansion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7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7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__________</a:t>
                </a:r>
              </a:p>
              <a:p>
                <a:pPr lvl="0"/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only even prime number is ___</a:t>
                </a:r>
              </a:p>
              <a:p>
                <a:pPr marL="0" indent="0">
                  <a:buNone/>
                </a:pP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IN" sz="7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3.   Answer the following</a:t>
                </a: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IN" sz="7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 X1=2)</a:t>
                </a:r>
                <a:endParaRPr lang="en-IN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an irrational number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7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7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N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72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7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7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7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IN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rationalising factor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7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7200" i="1">
                            <a:latin typeface="Cambria Math" panose="02040503050406030204" pitchFamily="18" charset="0"/>
                          </a:rPr>
                          <m:t>3+√5</m:t>
                        </m:r>
                      </m:den>
                    </m:f>
                  </m:oMath>
                </a14:m>
                <a:endParaRPr lang="en-IN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F90501-1B51-4047-80DB-0BC93D226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"/>
                <a:ext cx="10138612" cy="6226628"/>
              </a:xfrm>
              <a:blipFill>
                <a:blip r:embed="rId2"/>
                <a:stretch>
                  <a:fillRect l="-120" t="-8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135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0650BF-A61D-4237-8EA9-D59B373A0825}"/>
                  </a:ext>
                </a:extLst>
              </p:cNvPr>
              <p:cNvSpPr/>
              <p:nvPr/>
            </p:nvSpPr>
            <p:spPr>
              <a:xfrm>
                <a:off x="1016000" y="1132114"/>
                <a:ext cx="8128000" cy="388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Short Answer Type Question –I (2 X 2=4)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0.1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acc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number line.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I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Short Answer Type Question –II (2 X 3=6)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64</m:t>
                            </m:r>
                          </m:e>
                        </m:rad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256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625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den>
                            </m:f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I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Long answer type question: (1 X 4= 4)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+√2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+√3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+√8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-----------------------------------------------------------------------------------------------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0650BF-A61D-4237-8EA9-D59B373A0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132114"/>
                <a:ext cx="8128000" cy="3884718"/>
              </a:xfrm>
              <a:prstGeom prst="rect">
                <a:avLst/>
              </a:prstGeom>
              <a:blipFill>
                <a:blip r:embed="rId2"/>
                <a:stretch>
                  <a:fillRect l="-675" t="-942" b="-15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45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A29AA-7C81-4FA6-921C-AAD129E21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"/>
                <a:ext cx="9434286" cy="581024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                                                  WORSHEET(STANDARD)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b="1" dirty="0"/>
                  <a:t>        TIME-45 Min                                                                          MAX.MARKS:20     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b="1" dirty="0"/>
                  <a:t>     1. Choose the correct option: (2 X1=2)</a:t>
                </a:r>
                <a:endParaRPr lang="en-IN" dirty="0"/>
              </a:p>
              <a:p>
                <a:pPr lvl="0"/>
                <a:r>
                  <a:rPr lang="en-IN" dirty="0"/>
                  <a:t>A rational number between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√3</m:t>
                    </m:r>
                  </m:oMath>
                </a14:m>
                <a:r>
                  <a:rPr lang="en-IN" dirty="0"/>
                  <a:t> is </a:t>
                </a:r>
              </a:p>
              <a:p>
                <a:pPr marL="0" lvl="0" indent="0">
                  <a:buNone/>
                </a:pPr>
                <a:r>
                  <a:rPr lang="en-IN" dirty="0"/>
                  <a:t>  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/>
                  <a:t>            b. 1.52          c. 1.92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/>
              </a:p>
              <a:p>
                <a:pPr lvl="0"/>
                <a:r>
                  <a:rPr lang="en-IN" dirty="0"/>
                  <a:t>Decimal expansion of a rational number cannot be</a:t>
                </a:r>
              </a:p>
              <a:p>
                <a:pPr marL="0" lvl="0" indent="0">
                  <a:buNone/>
                </a:pPr>
                <a:r>
                  <a:rPr lang="en-IN" dirty="0"/>
                  <a:t>       a. Terminating      b. non- terminating     c. non- terminating repeating    d. non-          terminating non- repeating     </a:t>
                </a:r>
              </a:p>
              <a:p>
                <a:pPr marL="0" indent="0">
                  <a:buNone/>
                </a:pPr>
                <a:r>
                  <a:rPr lang="en-IN" b="1" dirty="0"/>
                  <a:t>      2. Fill in the blanks</a:t>
                </a:r>
                <a:r>
                  <a:rPr lang="en-IN" dirty="0"/>
                  <a:t>:</a:t>
                </a:r>
                <a:r>
                  <a:rPr lang="en-IN" b="1" dirty="0"/>
                  <a:t> (2 X1=2)</a:t>
                </a:r>
                <a:endParaRPr lang="en-IN" dirty="0"/>
              </a:p>
              <a:p>
                <a:pPr lvl="0"/>
                <a:r>
                  <a:rPr lang="en-IN" dirty="0"/>
                  <a:t>The product of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12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</m:oMath>
                </a14:m>
                <a:r>
                  <a:rPr lang="en-IN" dirty="0"/>
                  <a:t> is ____________</a:t>
                </a:r>
              </a:p>
              <a:p>
                <a:pPr lvl="0"/>
                <a:r>
                  <a:rPr lang="en-IN" dirty="0"/>
                  <a:t>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112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−√80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−√28</m:t>
                        </m:r>
                      </m:den>
                    </m:f>
                  </m:oMath>
                </a14:m>
                <a:r>
                  <a:rPr lang="en-IN" dirty="0"/>
                  <a:t> is ___________ </a:t>
                </a:r>
              </a:p>
              <a:p>
                <a:pPr marL="0" indent="0">
                  <a:buNone/>
                </a:pPr>
                <a:r>
                  <a:rPr lang="en-IN" b="1" dirty="0"/>
                  <a:t>     3. Answer the following</a:t>
                </a:r>
                <a:r>
                  <a:rPr lang="en-IN" dirty="0"/>
                  <a:t>: </a:t>
                </a:r>
                <a:r>
                  <a:rPr lang="en-IN" b="1" dirty="0"/>
                  <a:t>(2 X1=2)</a:t>
                </a:r>
                <a:endParaRPr lang="en-IN" dirty="0"/>
              </a:p>
              <a:p>
                <a:pPr lvl="0"/>
                <a:r>
                  <a:rPr lang="en-IN" dirty="0"/>
                  <a:t>Is product of two irrational numbers always irrational? Justify?</a:t>
                </a:r>
              </a:p>
              <a:p>
                <a:pPr lvl="0"/>
                <a:r>
                  <a:rPr lang="en-IN" dirty="0"/>
                  <a:t>Which is greater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  ?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𝑗𝑢𝑠𝑡𝑖𝑓𝑦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A29AA-7C81-4FA6-921C-AAD129E21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"/>
                <a:ext cx="9434286" cy="5810249"/>
              </a:xfrm>
              <a:blipFill>
                <a:blip r:embed="rId2"/>
                <a:stretch>
                  <a:fillRect l="-388" t="-3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480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8DEAA-3AFD-46A2-A589-D8D35CD33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" y="571500"/>
                <a:ext cx="7143750" cy="546986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IN" sz="2900" b="1" dirty="0"/>
                  <a:t>4. Short Answer Type Question –I (2X 2=4)</a:t>
                </a:r>
                <a:endParaRPr lang="en-IN" sz="2900" dirty="0"/>
              </a:p>
              <a:p>
                <a:pPr lvl="0"/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 lang="en-IN" sz="2900" i="1">
                        <a:latin typeface="Cambria Math" panose="02040503050406030204" pitchFamily="18" charset="0"/>
                      </a:rPr>
                      <m:t>−8</m:t>
                    </m:r>
                    <m:rad>
                      <m:rad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216</m:t>
                        </m:r>
                      </m:e>
                    </m:rad>
                  </m:oMath>
                </a14:m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900" i="1">
                        <a:latin typeface="Cambria Math" panose="02040503050406030204" pitchFamily="18" charset="0"/>
                      </a:rPr>
                      <m:t>+15</m:t>
                    </m:r>
                    <m:rad>
                      <m:rad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  <m:r>
                      <a:rPr lang="en-IN" sz="2900" i="1">
                        <a:latin typeface="Cambria Math" panose="02040503050406030204" pitchFamily="18" charset="0"/>
                      </a:rPr>
                      <m:t>+√225</m:t>
                    </m:r>
                  </m:oMath>
                </a14:m>
                <a:endParaRPr lang="en-IN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(256)</m:t>
                        </m:r>
                      </m:e>
                      <m:sup>
                        <m:sSup>
                          <m:sSupPr>
                            <m:ctrlPr>
                              <a:rPr lang="en-IN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900" i="1">
                                <a:latin typeface="Cambria Math" panose="02040503050406030204" pitchFamily="18" charset="0"/>
                              </a:rPr>
                              <m:t>−(4</m:t>
                            </m:r>
                          </m:e>
                          <m:sup>
                            <m:f>
                              <m:fPr>
                                <m:ctrlPr>
                                  <a:rPr lang="en-IN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9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IN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I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  Short Answer Type Question –II (2X 3=6)</a:t>
                </a:r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Locate </a:t>
                </a:r>
                <a14:m>
                  <m:oMath xmlns:m="http://schemas.openxmlformats.org/officeDocument/2006/math">
                    <m:r>
                      <a:rPr lang="en-IN" sz="2900" i="1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number line.</a:t>
                </a:r>
              </a:p>
              <a:p>
                <a:pPr lvl="0"/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9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=3+2</m:t>
                    </m:r>
                    <m:rad>
                      <m:radPr>
                        <m:degHide m:val="on"/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IN" sz="29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2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9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29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IN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I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 Long answer type question: (1 X 4= 4)</a:t>
                </a:r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IN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IN" sz="29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7+√5</m:t>
                        </m:r>
                      </m:num>
                      <m:den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7−√5</m:t>
                        </m:r>
                      </m:den>
                    </m:f>
                    <m:r>
                      <a:rPr lang="en-IN" sz="2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7−√5</m:t>
                        </m:r>
                      </m:num>
                      <m:den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7+√5</m:t>
                        </m:r>
                      </m:den>
                    </m:f>
                    <m:r>
                      <a:rPr lang="en-IN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IN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9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29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I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------------------------------------------------------------------------       </a:t>
                </a:r>
                <a:r>
                  <a:rPr lang="en-IN" b="1" dirty="0"/>
                  <a:t>                                       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8DEAA-3AFD-46A2-A589-D8D35CD33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571500"/>
                <a:ext cx="7143750" cy="5469862"/>
              </a:xfrm>
              <a:blipFill>
                <a:blip r:embed="rId2"/>
                <a:stretch>
                  <a:fillRect l="-768" t="-17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883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4D5B3-9F3C-440A-8B00-D0323C485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0"/>
                <a:ext cx="8596668" cy="60413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                                               WORSHEET(ADVANCE)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b="1" dirty="0"/>
                  <a:t>      TIME-45 Min                                                                          MAX.MARKS:20</a:t>
                </a:r>
              </a:p>
              <a:p>
                <a:pPr marL="0" indent="0">
                  <a:buNone/>
                </a:pPr>
                <a:r>
                  <a:rPr lang="en-IN" b="1" dirty="0"/>
                  <a:t>   1.   Choose the correct option: (2 X1=2)</a:t>
                </a:r>
                <a:endParaRPr lang="en-IN" dirty="0"/>
              </a:p>
              <a:p>
                <a:pPr lvl="0"/>
                <a:r>
                  <a:rPr lang="en-IN" dirty="0"/>
                  <a:t>The value of 2.999…. in the 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≠0,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𝑖𝑠</m:t>
                    </m:r>
                  </m:oMath>
                </a14:m>
                <a:endParaRPr lang="en-IN" dirty="0"/>
              </a:p>
              <a:p>
                <a:pPr marL="0" lvl="0" indent="0">
                  <a:buNone/>
                </a:pPr>
                <a:r>
                  <a:rPr lang="en-IN" dirty="0"/>
                  <a:t> 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2999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IN" dirty="0"/>
                  <a:t>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dirty="0"/>
                  <a:t>          c. 3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IN" dirty="0"/>
              </a:p>
              <a:p>
                <a:pPr lvl="0"/>
                <a:r>
                  <a:rPr lang="en-IN" dirty="0"/>
                  <a:t>The value of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∜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N" dirty="0"/>
                  <a:t> is equal to</a:t>
                </a:r>
              </a:p>
              <a:p>
                <a:pPr marL="0" indent="0">
                  <a:buNone/>
                </a:pPr>
                <a:r>
                  <a:rPr lang="en-IN" dirty="0"/>
                  <a:t>         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IN" dirty="0"/>
                  <a:t>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dirty="0"/>
                  <a:t>        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r>
                  <a:rPr lang="en-IN" dirty="0"/>
                  <a:t>      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IN" b="1" dirty="0"/>
                  <a:t>       </a:t>
                </a:r>
              </a:p>
              <a:p>
                <a:pPr marL="0" indent="0">
                  <a:buNone/>
                </a:pPr>
                <a:r>
                  <a:rPr lang="en-IN" b="1" dirty="0"/>
                  <a:t> 2.  Fill in the blanks</a:t>
                </a:r>
                <a:r>
                  <a:rPr lang="en-IN" dirty="0"/>
                  <a:t>:</a:t>
                </a:r>
                <a:r>
                  <a:rPr lang="en-IN" b="1" dirty="0"/>
                  <a:t> (2 X1=2)</a:t>
                </a:r>
                <a:endParaRPr lang="en-IN" dirty="0"/>
              </a:p>
              <a:p>
                <a:pPr lvl="0"/>
                <a:r>
                  <a:rPr lang="en-IN" dirty="0"/>
                  <a:t>The value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+5</m:t>
                        </m:r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e>
                        </m:rad>
                        <m:r>
                          <a:rPr lang="en-IN" i="1">
                            <a:latin typeface="Cambria Math" panose="02040503050406030204" pitchFamily="18" charset="0"/>
                          </a:rPr>
                          <m:t>+√18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__________</m:t>
                    </m:r>
                  </m:oMath>
                </a14:m>
                <a:endParaRPr lang="en-IN" dirty="0"/>
              </a:p>
              <a:p>
                <a:pPr lvl="0"/>
                <a:r>
                  <a:rPr lang="en-IN" dirty="0"/>
                  <a:t>The value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625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−4</m:t>
                    </m:r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 is _________</a:t>
                </a:r>
              </a:p>
              <a:p>
                <a:pPr marL="0" lvl="0" indent="0">
                  <a:buNone/>
                </a:pPr>
                <a:r>
                  <a:rPr lang="en-IN" dirty="0"/>
                  <a:t> </a:t>
                </a:r>
              </a:p>
              <a:p>
                <a:pPr marL="0" indent="0">
                  <a:buNone/>
                </a:pPr>
                <a:r>
                  <a:rPr lang="en-IN" b="1" dirty="0"/>
                  <a:t>3. Answer the following</a:t>
                </a:r>
                <a:r>
                  <a:rPr lang="en-IN" dirty="0"/>
                  <a:t>: </a:t>
                </a:r>
                <a:r>
                  <a:rPr lang="en-IN" b="1" dirty="0"/>
                  <a:t>(2 X1=2)</a:t>
                </a:r>
                <a:endParaRPr lang="en-IN" dirty="0"/>
              </a:p>
              <a:p>
                <a:pPr lvl="0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endParaRPr lang="en-IN" dirty="0"/>
              </a:p>
              <a:p>
                <a:pPr lvl="0"/>
                <a:r>
                  <a:rPr lang="en-IN" dirty="0"/>
                  <a:t>Show that: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÷(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IN" dirty="0"/>
                  <a:t>=1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4D5B3-9F3C-440A-8B00-D0323C485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0"/>
                <a:ext cx="8596668" cy="6041363"/>
              </a:xfrm>
              <a:blipFill>
                <a:blip r:embed="rId2"/>
                <a:stretch>
                  <a:fillRect l="-426" t="-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11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15156-9A79-4408-8A71-2EADF8FFB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628651"/>
                <a:ext cx="8596668" cy="54127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4</a:t>
                </a:r>
                <a:r>
                  <a:rPr lang="en-IN" sz="1900" b="1" dirty="0"/>
                  <a:t>.  Short Answer Type Question –I (2X 2=4)</a:t>
                </a:r>
                <a:endParaRPr lang="en-IN" sz="1900" dirty="0"/>
              </a:p>
              <a:p>
                <a:pPr lvl="0"/>
                <a:r>
                  <a:rPr lang="en-IN" sz="1900" dirty="0"/>
                  <a:t>If </a:t>
                </a:r>
                <a14:m>
                  <m:oMath xmlns:m="http://schemas.openxmlformats.org/officeDocument/2006/math">
                    <m:r>
                      <a:rPr lang="en-IN" sz="1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=9−4</m:t>
                    </m:r>
                    <m:rad>
                      <m:radPr>
                        <m:degHide m:val="on"/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IN" sz="19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IN" sz="19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IN" sz="1900" dirty="0"/>
              </a:p>
              <a:p>
                <a:pPr lvl="0"/>
                <a:r>
                  <a:rPr lang="en-IN" sz="19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IN" sz="1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IN" sz="1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IN" sz="19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IN" sz="1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IN" sz="1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IN" sz="19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1900" dirty="0"/>
              </a:p>
              <a:p>
                <a:pPr marL="0" indent="0">
                  <a:buNone/>
                </a:pPr>
                <a:r>
                  <a:rPr lang="en-IN" sz="1900" dirty="0"/>
                  <a:t> </a:t>
                </a:r>
              </a:p>
              <a:p>
                <a:pPr marL="0" indent="0">
                  <a:buNone/>
                </a:pPr>
                <a:r>
                  <a:rPr lang="en-IN" sz="1900" b="1" dirty="0"/>
                  <a:t>5. Short Answer Type Question –II (2X 3=6)</a:t>
                </a:r>
                <a:endParaRPr lang="en-IN" sz="1900" dirty="0"/>
              </a:p>
              <a:p>
                <a:pPr lvl="0"/>
                <a:r>
                  <a:rPr lang="en-IN" sz="1900" dirty="0"/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2(</m:t>
                        </m:r>
                        <m:rad>
                          <m:radPr>
                            <m:degHide m:val="on"/>
                            <m:ctrlPr>
                              <a:rPr lang="en-IN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IN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9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IN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900" i="1">
                                <a:latin typeface="Cambria Math" panose="02040503050406030204" pitchFamily="18" charset="0"/>
                              </a:rPr>
                              <m:t>2+√3</m:t>
                            </m:r>
                          </m:e>
                        </m:rad>
                      </m:den>
                    </m:f>
                  </m:oMath>
                </a14:m>
                <a:endParaRPr lang="en-IN" sz="1900" dirty="0"/>
              </a:p>
              <a:p>
                <a:pPr lvl="0"/>
                <a:r>
                  <a:rPr lang="en-IN" sz="1900" dirty="0"/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IN" sz="19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19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IN" sz="1900" i="1">
                                <a:latin typeface="Cambria Math" panose="02040503050406030204" pitchFamily="18" charset="0"/>
                              </a:rPr>
                              <m:t>+2 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IN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IN" sz="19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19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IN" sz="19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IN" sz="1900" dirty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IN" sz="19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19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IN" sz="1900" i="1">
                                <a:latin typeface="Cambria Math" panose="02040503050406030204" pitchFamily="18" charset="0"/>
                              </a:rPr>
                              <m:t>−2 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IN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en-IN" sz="19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19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IN" sz="19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IN" sz="1900" dirty="0"/>
              </a:p>
              <a:p>
                <a:pPr marL="0" indent="0">
                  <a:buNone/>
                </a:pPr>
                <a:r>
                  <a:rPr lang="en-IN" sz="1900" dirty="0"/>
                  <a:t> </a:t>
                </a:r>
              </a:p>
              <a:p>
                <a:pPr marL="0" indent="0">
                  <a:buNone/>
                </a:pPr>
                <a:r>
                  <a:rPr lang="en-IN" sz="1900" b="1" dirty="0"/>
                  <a:t>6. Long answer type question: (1 X 4= 4)</a:t>
                </a:r>
                <a:endParaRPr lang="en-IN" sz="1900" dirty="0"/>
              </a:p>
              <a:p>
                <a:pPr lvl="0"/>
                <a:r>
                  <a:rPr lang="en-IN" sz="1900" dirty="0"/>
                  <a:t>If </a:t>
                </a:r>
                <a14:m>
                  <m:oMath xmlns:m="http://schemas.openxmlformats.org/officeDocument/2006/math">
                    <m:r>
                      <a:rPr lang="en-IN" sz="1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2−√3</m:t>
                        </m:r>
                      </m:den>
                    </m:f>
                    <m:r>
                      <a:rPr lang="en-IN" sz="19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9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I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900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9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IN" sz="1900" dirty="0"/>
              </a:p>
              <a:p>
                <a:pPr marL="0" lvl="0" indent="0">
                  <a:buNone/>
                </a:pPr>
                <a:r>
                  <a:rPr lang="en-IN" sz="1900" dirty="0"/>
                  <a:t>---------------------------------------------------------------------</a:t>
                </a:r>
              </a:p>
              <a:p>
                <a:pPr marL="0" indent="0">
                  <a:buNone/>
                </a:pPr>
                <a:r>
                  <a:rPr lang="en-IN" sz="1900" dirty="0"/>
                  <a:t> </a:t>
                </a:r>
              </a:p>
              <a:p>
                <a:pPr marL="0" indent="0">
                  <a:buNone/>
                </a:pPr>
                <a:r>
                  <a:rPr lang="en-IN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15156-9A79-4408-8A71-2EADF8FFB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28651"/>
                <a:ext cx="8596668" cy="5412712"/>
              </a:xfrm>
              <a:blipFill>
                <a:blip r:embed="rId2"/>
                <a:stretch>
                  <a:fillRect l="-567" t="-16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961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umber system school ppt ninth class">
            <a:extLst>
              <a:ext uri="{FF2B5EF4-FFF2-40B4-BE49-F238E27FC236}">
                <a16:creationId xmlns:a16="http://schemas.microsoft.com/office/drawing/2014/main" id="{FAF80B62-20A8-427D-8586-1783D4403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7" y="566057"/>
            <a:ext cx="9521370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3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3D74-BCF1-42BA-8C6C-AB20A5F9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2772228"/>
            <a:ext cx="9419771" cy="3461005"/>
          </a:xfrm>
        </p:spPr>
        <p:txBody>
          <a:bodyPr/>
          <a:lstStyle/>
          <a:p>
            <a:endParaRPr lang="en-IN" dirty="0"/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(N)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(W)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Integers (Z)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 (Q)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Irrational (s)</a:t>
            </a:r>
          </a:p>
          <a:p>
            <a:pPr marL="0" indent="0"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define these terms with examples</a:t>
            </a:r>
            <a:r>
              <a:rPr lang="en-IN" dirty="0"/>
              <a:t>.</a:t>
            </a:r>
          </a:p>
        </p:txBody>
      </p:sp>
      <p:pic>
        <p:nvPicPr>
          <p:cNvPr id="4098" name="Picture 2" descr="Moving to a greater level of abstraction, the real numbers&#10;can be extended to the complex numbers. This set of&#10;number aros...">
            <a:extLst>
              <a:ext uri="{FF2B5EF4-FFF2-40B4-BE49-F238E27FC236}">
                <a16:creationId xmlns:a16="http://schemas.microsoft.com/office/drawing/2014/main" id="{8A3DAD4C-64FD-4572-9C2A-C534BCF4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9771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venn diagram of number system">
            <a:extLst>
              <a:ext uri="{FF2B5EF4-FFF2-40B4-BE49-F238E27FC236}">
                <a16:creationId xmlns:a16="http://schemas.microsoft.com/office/drawing/2014/main" id="{667ECDF4-B54A-4ADE-A06C-2DD8E76B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847974"/>
            <a:ext cx="5283199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57F3-7C09-4BD8-8A29-553AEDA6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en-IN" dirty="0"/>
              <a:t>RATIONAL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8620B-C8C2-4C9D-B77D-3D4B52BA9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57301"/>
                <a:ext cx="8596668" cy="4784062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number r is called a rational number, if it can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IN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example- -75 can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−75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e>
                    </m:d>
                  </m:oMath>
                </a14:m>
                <a:endParaRPr lang="en-I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know that the rational numbers do not have a unique representation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𝑖𝑛𝑡𝑒𝑔𝑒𝑟𝑠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en-IN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are equivalent rational numbers</a:t>
                </a:r>
                <a:r>
                  <a:rPr lang="en-IN" sz="2000" dirty="0">
                    <a:latin typeface="Onyx" panose="04050602080702020203" pitchFamily="8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8620B-C8C2-4C9D-B77D-3D4B52BA9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57301"/>
                <a:ext cx="8596668" cy="4784062"/>
              </a:xfrm>
              <a:blipFill>
                <a:blip r:embed="rId2"/>
                <a:stretch>
                  <a:fillRect l="-1064" t="-10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04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7A52-608D-4A05-BC65-9A35FA9F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Once we are able to define the types of numbers, let us try to answer these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6C20-DFBE-44C4-9288-269ED093E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whole number a natural number?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integer a rational number?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natural number a whole number?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whole number an integer?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rational number a natural number?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rational number a whole number 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rational number an integer?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every whole number a rational number?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2290" name="Picture 2" descr="Detailed Chapter Notes - Number System, Class 9 Mathematics ...">
            <a:extLst>
              <a:ext uri="{FF2B5EF4-FFF2-40B4-BE49-F238E27FC236}">
                <a16:creationId xmlns:a16="http://schemas.microsoft.com/office/drawing/2014/main" id="{B1ECE938-762C-4053-8D95-4503F8D7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45" y="1849438"/>
            <a:ext cx="3657599" cy="46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0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3B04-5AD6-404B-B52C-2139E1F9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Is it difficult to answer?</a:t>
            </a:r>
            <a:br>
              <a:rPr lang="en-IN" dirty="0"/>
            </a:br>
            <a:r>
              <a:rPr lang="en-IN" dirty="0"/>
              <a:t>To answer these questions easily, look at the table done below.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304AE-ECCE-4C1D-B924-B31B83E3A86C}"/>
              </a:ext>
            </a:extLst>
          </p:cNvPr>
          <p:cNvSpPr/>
          <p:nvPr/>
        </p:nvSpPr>
        <p:spPr>
          <a:xfrm>
            <a:off x="3798277" y="2630038"/>
            <a:ext cx="6133514" cy="3038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0B9C3-FB54-41C0-8964-70F9068B2318}"/>
              </a:ext>
            </a:extLst>
          </p:cNvPr>
          <p:cNvSpPr/>
          <p:nvPr/>
        </p:nvSpPr>
        <p:spPr>
          <a:xfrm>
            <a:off x="4003431" y="3135857"/>
            <a:ext cx="5647006" cy="22098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F85F3-6D48-4B27-8731-D5534E6A9A02}"/>
              </a:ext>
            </a:extLst>
          </p:cNvPr>
          <p:cNvSpPr/>
          <p:nvPr/>
        </p:nvSpPr>
        <p:spPr>
          <a:xfrm>
            <a:off x="4846903" y="3826435"/>
            <a:ext cx="3649982" cy="1325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EA3CF-D677-42FC-AF05-F7A720C69B26}"/>
              </a:ext>
            </a:extLst>
          </p:cNvPr>
          <p:cNvSpPr txBox="1"/>
          <p:nvPr/>
        </p:nvSpPr>
        <p:spPr>
          <a:xfrm>
            <a:off x="4551483" y="2812245"/>
            <a:ext cx="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7CE05-C86D-48AA-81AE-C9FB417405E5}"/>
              </a:ext>
            </a:extLst>
          </p:cNvPr>
          <p:cNvSpPr txBox="1"/>
          <p:nvPr/>
        </p:nvSpPr>
        <p:spPr>
          <a:xfrm>
            <a:off x="4459458" y="2766526"/>
            <a:ext cx="203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Rational number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D0D6C-6DF6-4D54-A810-7A6F75C496DE}"/>
              </a:ext>
            </a:extLst>
          </p:cNvPr>
          <p:cNvSpPr txBox="1"/>
          <p:nvPr/>
        </p:nvSpPr>
        <p:spPr>
          <a:xfrm flipH="1">
            <a:off x="5124156" y="3370352"/>
            <a:ext cx="126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Integers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5B4DF0-070A-4CF5-B71F-2C0F382C54FF}"/>
              </a:ext>
            </a:extLst>
          </p:cNvPr>
          <p:cNvSpPr txBox="1"/>
          <p:nvPr/>
        </p:nvSpPr>
        <p:spPr>
          <a:xfrm>
            <a:off x="5486400" y="3910818"/>
            <a:ext cx="137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Whole nos.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B21BEA-E3D7-4559-8CF6-13255DB712CD}"/>
              </a:ext>
            </a:extLst>
          </p:cNvPr>
          <p:cNvSpPr/>
          <p:nvPr/>
        </p:nvSpPr>
        <p:spPr>
          <a:xfrm>
            <a:off x="5609784" y="4441597"/>
            <a:ext cx="2124221" cy="499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C5CD3-CF5B-42E2-B43A-E0549B9A3650}"/>
              </a:ext>
            </a:extLst>
          </p:cNvPr>
          <p:cNvSpPr txBox="1"/>
          <p:nvPr/>
        </p:nvSpPr>
        <p:spPr>
          <a:xfrm>
            <a:off x="5758960" y="4572000"/>
            <a:ext cx="159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Natural nos.</a:t>
            </a:r>
          </a:p>
        </p:txBody>
      </p:sp>
    </p:spTree>
    <p:extLst>
      <p:ext uri="{BB962C8B-B14F-4D97-AF65-F5344CB8AC3E}">
        <p14:creationId xmlns:p14="http://schemas.microsoft.com/office/powerpoint/2010/main" val="76727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real numbers include all of the measuring numbers .&#10;Real numbers are usually written using decimal numerals ,&#10;in which...">
            <a:extLst>
              <a:ext uri="{FF2B5EF4-FFF2-40B4-BE49-F238E27FC236}">
                <a16:creationId xmlns:a16="http://schemas.microsoft.com/office/drawing/2014/main" id="{3DE04E3C-361E-431C-9E60-0207F186DB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0"/>
            <a:ext cx="90424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530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1805</TotalTime>
  <Words>2512</Words>
  <Application>Microsoft Office PowerPoint</Application>
  <PresentationFormat>Widescreen</PresentationFormat>
  <Paragraphs>266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Agency FB</vt:lpstr>
      <vt:lpstr>Arial</vt:lpstr>
      <vt:lpstr>Arial Black</vt:lpstr>
      <vt:lpstr>Calibri</vt:lpstr>
      <vt:lpstr>Cambria Math</vt:lpstr>
      <vt:lpstr>Onyx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Learning Objectives</vt:lpstr>
      <vt:lpstr>PowerPoint Presentation</vt:lpstr>
      <vt:lpstr>PowerPoint Presentation</vt:lpstr>
      <vt:lpstr>RATIONAL NUMBER</vt:lpstr>
      <vt:lpstr>Once we are able to define the types of numbers, let us try to answer these questions:</vt:lpstr>
      <vt:lpstr>Is it difficult to answer? To answer these questions easily, look at the table done below.</vt:lpstr>
      <vt:lpstr>PowerPoint Presentation</vt:lpstr>
      <vt:lpstr>How many rational numbers lies between two rational nos? Ans. There are infinitely many rational numbers between any two given rational numbers.</vt:lpstr>
      <vt:lpstr>There is another way too to find rational nos. between two rational numbers. </vt:lpstr>
      <vt:lpstr>WORKSHEET:1</vt:lpstr>
      <vt:lpstr> IRRATIONAL NUMBERS</vt:lpstr>
      <vt:lpstr>DIFFERENCE BETWEEN RATIONAL AND IRRATIONAL NUMBERS</vt:lpstr>
      <vt:lpstr>PowerPoint Presentation</vt:lpstr>
      <vt:lpstr>Representing irrational numbers on the number line.</vt:lpstr>
      <vt:lpstr>PowerPoint Presentation</vt:lpstr>
      <vt:lpstr>Another way to represent irrationals on the number line</vt:lpstr>
      <vt:lpstr>PowerPoint Presentation</vt:lpstr>
      <vt:lpstr>PowerPoint Presentation</vt:lpstr>
      <vt:lpstr>              ART INTEGRATION</vt:lpstr>
      <vt:lpstr>PowerPoint Presentation</vt:lpstr>
      <vt:lpstr>Real numbers and their decimal expansions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four irrational numbers between the rational numbers 5/7  and 9/11</vt:lpstr>
      <vt:lpstr>Solve these questions:</vt:lpstr>
      <vt:lpstr>Show  that 0.2353535…can be expressed in the form p/q  where p and q are integers and q≠0.  </vt:lpstr>
      <vt:lpstr>                    WORKSHEET-3 Express the following in the form p/q, where p and q are integers and q≠0</vt:lpstr>
      <vt:lpstr>PowerPoint Presentation</vt:lpstr>
      <vt:lpstr>PowerPoint Presentation</vt:lpstr>
      <vt:lpstr>Operations on Real Numbers</vt:lpstr>
      <vt:lpstr>The statement we have seen in the last slide, now we will justify with examples. </vt:lpstr>
      <vt:lpstr>PowerPoint Presentation</vt:lpstr>
      <vt:lpstr>Rationalising the denominator</vt:lpstr>
      <vt:lpstr>                   WORKSHEET-4 Rationalise the denominators of the following: </vt:lpstr>
      <vt:lpstr>Laws of exponents for real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SYSTEM</dc:title>
  <dc:creator>ASUS</dc:creator>
  <cp:lastModifiedBy>ASUS</cp:lastModifiedBy>
  <cp:revision>91</cp:revision>
  <dcterms:created xsi:type="dcterms:W3CDTF">2020-03-24T13:42:41Z</dcterms:created>
  <dcterms:modified xsi:type="dcterms:W3CDTF">2020-04-18T05:02:32Z</dcterms:modified>
</cp:coreProperties>
</file>